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imeshighereducation.com/world-university-rankings/2020/world-ranking" TargetMode="External"/><Relationship Id="rId3" Type="http://schemas.openxmlformats.org/officeDocument/2006/relationships/hyperlink" Target="https://www.timeshighereducation.com/world-university-rankings/world-university-rankings-2020-methodology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6adc3ed75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6adc3ed75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602f583e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602f583e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be6aea00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be6aea00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602f583e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602f583e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be6aea00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be6aea00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be6aea00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be6aea00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7602f583e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7602f583e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7602f583e5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7602f583e5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602f583e5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602f583e5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6be6aea00a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6be6aea00a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603651eff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603651eff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7602f583e5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7602f583e5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7602f583e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7602f583e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b4526885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b4526885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Motivation: What makes a good university?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Background on history of higher education</a:t>
            </a:r>
            <a:endParaRPr sz="14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Origin and motivation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Where they were and are common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Emphasis on 20</a:t>
            </a:r>
            <a:r>
              <a:rPr baseline="30000" lang="en" sz="1000">
                <a:solidFill>
                  <a:schemeClr val="dk2"/>
                </a:solidFill>
              </a:rPr>
              <a:t>th</a:t>
            </a:r>
            <a:r>
              <a:rPr lang="en" sz="1000">
                <a:solidFill>
                  <a:schemeClr val="dk2"/>
                </a:solidFill>
              </a:rPr>
              <a:t> century CE</a:t>
            </a:r>
            <a:endParaRPr sz="10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University ranking systems</a:t>
            </a:r>
            <a:endParaRPr sz="14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Origin and motivation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Who uses them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Variables usually taken into account</a:t>
            </a:r>
            <a:endParaRPr sz="10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Question: Does a “good education” increase one’s chances at notability?</a:t>
            </a:r>
            <a:endParaRPr sz="14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Methods</a:t>
            </a:r>
            <a:endParaRPr sz="14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Details on THE 2020 World University Rankings (variables, biases, etc.)</a:t>
            </a:r>
            <a:endParaRPr sz="10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Linear regression</a:t>
            </a:r>
            <a:endParaRPr sz="10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Results and Discussion</a:t>
            </a:r>
            <a:endParaRPr sz="14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Universities of noteworthy output</a:t>
            </a:r>
            <a:endParaRPr sz="1000">
              <a:solidFill>
                <a:schemeClr val="dk2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</a:pPr>
            <a:r>
              <a:rPr lang="en" sz="1400">
                <a:solidFill>
                  <a:schemeClr val="dk2"/>
                </a:solidFill>
              </a:rPr>
              <a:t>Conclusion: Where to send your kids?</a:t>
            </a:r>
            <a:endParaRPr sz="1400">
              <a:solidFill>
                <a:schemeClr val="dk2"/>
              </a:solidFill>
            </a:endParaRPr>
          </a:p>
          <a:p>
            <a:pPr indent="-2921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○"/>
            </a:pPr>
            <a:r>
              <a:rPr lang="en" sz="1000">
                <a:solidFill>
                  <a:schemeClr val="dk2"/>
                </a:solidFill>
              </a:rPr>
              <a:t>Next project: Is having kids worth it?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sz="1800">
                <a:solidFill>
                  <a:schemeClr val="dk2"/>
                </a:solidFill>
              </a:rPr>
              <a:t>Data collection: writing code for web scraping, building our database (Nov 17 - Nov 30)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sz="1800">
                <a:solidFill>
                  <a:schemeClr val="dk2"/>
                </a:solidFill>
              </a:rPr>
              <a:t>Data manipulation: plotting regressions, building top lists, etc. (Nov 30 - Dec 7)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sz="1800">
                <a:solidFill>
                  <a:schemeClr val="dk2"/>
                </a:solidFill>
              </a:rPr>
              <a:t>Writing the final essay (Dec 7 - Dec 15)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AutoNum type="arabicPeriod"/>
            </a:pPr>
            <a:r>
              <a:rPr lang="en" sz="1800">
                <a:solidFill>
                  <a:schemeClr val="dk2"/>
                </a:solidFill>
              </a:rPr>
              <a:t>Presentation (Dec 16)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602f583e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602f583e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5c5d22c6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5c5d22c6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Times Higher Education: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https://www.timeshighereducation.com/world-university-rankings/2020/world-ranking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methodology: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https://www.timeshighereducation.com/world-university-rankings/world-university-rankings-2020-methodology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602f583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602f583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The University became more widespread, less elitist, and more secular in the 19th century, consequently any type of analysis should not occur before this period [1]</a:t>
            </a:r>
            <a:endParaRPr sz="18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Most existing ranking systems were created in the 20th century [2]</a:t>
            </a:r>
            <a:endParaRPr sz="1400">
              <a:solidFill>
                <a:schemeClr val="dk2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</a:pPr>
            <a:r>
              <a:rPr lang="en" sz="1400">
                <a:solidFill>
                  <a:schemeClr val="dk2"/>
                </a:solidFill>
              </a:rPr>
              <a:t>Record keeping became more standardized and organized in the 20th century</a:t>
            </a:r>
            <a:endParaRPr sz="14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Want to maximize the sample size of educated individuals and university attendance grew dramatically from the 60s - 80s [3]</a:t>
            </a:r>
            <a:endParaRPr sz="1800">
              <a:solidFill>
                <a:schemeClr val="dk2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</a:pPr>
            <a:r>
              <a:rPr lang="en" sz="1800">
                <a:solidFill>
                  <a:schemeClr val="dk2"/>
                </a:solidFill>
              </a:rPr>
              <a:t>University became increasingly inclusive in these decades to include more students from marginalized groups [4]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602f583e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602f583e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602f583e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602f583e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7602f583e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7602f583e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5c5d22c6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5c5d22c6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6be6aea00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6be6aea00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22000"/>
          </a:blip>
          <a:stretch>
            <a:fillRect/>
          </a:stretch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9731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5100"/>
              <a:t>20</a:t>
            </a:r>
            <a:r>
              <a:rPr lang="en" sz="5100"/>
              <a:t> Years of Educated Lives</a:t>
            </a:r>
            <a:endParaRPr sz="5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/>
              <a:t>Measuring the Impact of Higher Education on Notability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2556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228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Anthony Chua			Biology</a:t>
            </a:r>
            <a:endParaRPr sz="1400"/>
          </a:p>
          <a:p>
            <a:pPr indent="0" lvl="0" marL="2228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Máté Hekfusz			Computer Science</a:t>
            </a:r>
            <a:endParaRPr sz="1400"/>
          </a:p>
          <a:p>
            <a:pPr indent="0" lvl="0" marL="22288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Toby Lê				Film and New Media, History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through the Notable People</a:t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548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22103 entries provided from 436 (!) countries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Roughly 10.5 hours of parsing time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9367 with their higher education listed on Wikidata (</a:t>
            </a:r>
            <a:r>
              <a:rPr lang="en"/>
              <a:t>42.3%)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Differences in chunks (65.7% to 20.4%)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063" y="381000"/>
            <a:ext cx="7381875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22338"/>
            <a:ext cx="8839201" cy="4098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607488"/>
            <a:ext cx="8839200" cy="3928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Going through the Universities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1396 entries from 92 different countries/regions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Focus on top 200 universities, as ranked by THE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975" y="381000"/>
            <a:ext cx="8020050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0400" y="2571750"/>
            <a:ext cx="611230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06682" y="0"/>
            <a:ext cx="4130642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88" y="381000"/>
            <a:ext cx="8124825" cy="4381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0"/>
          <p:cNvSpPr txBox="1"/>
          <p:nvPr/>
        </p:nvSpPr>
        <p:spPr>
          <a:xfrm>
            <a:off x="0" y="4710300"/>
            <a:ext cx="1171500" cy="4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</a:t>
            </a:r>
            <a:r>
              <a:rPr baseline="30000" lang="en" sz="1800"/>
              <a:t>2</a:t>
            </a:r>
            <a:r>
              <a:rPr lang="en" sz="1800"/>
              <a:t>=0.057</a:t>
            </a:r>
            <a:endParaRPr sz="18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60850"/>
            <a:ext cx="8839201" cy="402179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/>
        </p:nvSpPr>
        <p:spPr>
          <a:xfrm>
            <a:off x="0" y="4441800"/>
            <a:ext cx="1171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n=72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</a:t>
            </a:r>
            <a:r>
              <a:rPr baseline="30000" lang="en" sz="1800"/>
              <a:t>2</a:t>
            </a:r>
            <a:r>
              <a:rPr lang="en" sz="1800"/>
              <a:t>=0.002</a:t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So, Where Do I Send My Child for University?</a:t>
            </a:r>
            <a:endParaRPr/>
          </a:p>
        </p:txBody>
      </p:sp>
      <p:sp>
        <p:nvSpPr>
          <p:cNvPr id="174" name="Google Shape;174;p32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If the aim is notability, then it does not seem to matter for the top 200 universities.</a:t>
            </a:r>
            <a:endParaRPr/>
          </a:p>
        </p:txBody>
      </p:sp>
      <p:sp>
        <p:nvSpPr>
          <p:cNvPr id="175" name="Google Shape;175;p32"/>
          <p:cNvSpPr txBox="1"/>
          <p:nvPr>
            <p:ph idx="1" type="body"/>
          </p:nvPr>
        </p:nvSpPr>
        <p:spPr>
          <a:xfrm>
            <a:off x="311700" y="2029975"/>
            <a:ext cx="8520600" cy="25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Directions for future studies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Maybe it matters for universities below the top 200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Maybe different professions are affected differently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Maybe the location of the university plays a role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higher education have no effect, or was our range of universities too small?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4768450"/>
            <a:ext cx="9144000" cy="3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37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33"/>
          <p:cNvPicPr preferRelativeResize="0"/>
          <p:nvPr/>
        </p:nvPicPr>
        <p:blipFill>
          <a:blip r:embed="rId4">
            <a:alphaModFix amt="22000"/>
          </a:blip>
          <a:stretch>
            <a:fillRect/>
          </a:stretch>
        </p:blipFill>
        <p:spPr>
          <a:xfrm>
            <a:off x="0" y="375050"/>
            <a:ext cx="9144000" cy="43934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83" name="Google Shape;183;p3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</a:t>
            </a:r>
            <a:endParaRPr/>
          </a:p>
        </p:txBody>
      </p:sp>
      <p:sp>
        <p:nvSpPr>
          <p:cNvPr id="184" name="Google Shape;184;p3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Anderson, R. (2010). </a:t>
            </a:r>
            <a:r>
              <a:rPr i="1" lang="en" sz="1600"/>
              <a:t>The ‘Idea of a University’ today</a:t>
            </a:r>
            <a:r>
              <a:rPr lang="en" sz="1600"/>
              <a:t>. History &amp; Policy, 1, 22-26.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Aziz, H. (2016). Strength and weakness of varsity rankings. Retrieved from https://www.nst.com.my/news/2016/09/172958/strength-and-weakness-varsity-rankings.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/>
              <a:t>Brockliss, L., &amp; Sheldon, N. (Eds.). (2012). </a:t>
            </a:r>
            <a:r>
              <a:rPr i="1" lang="en" sz="1600"/>
              <a:t>Mass education and the limits of state building, c. 1870-1930</a:t>
            </a:r>
            <a:r>
              <a:rPr lang="en" sz="1600"/>
              <a:t>. Springer.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Kerr, C. (1991). </a:t>
            </a:r>
            <a:r>
              <a:rPr i="1" lang="en" sz="1600"/>
              <a:t>The great transformation in higher education, 1960-1980</a:t>
            </a:r>
            <a:r>
              <a:rPr lang="en" sz="1600"/>
              <a:t>. SUNY Press.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Roser, M., &amp; Ortiz-Ospina, E. (2013). Tertiary Education. Retrieved December 17, 2019, from https://ourworldindata.org/tertiary-education.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9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a “good education” increase one’s chances at notability?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65675"/>
            <a:ext cx="5782500" cy="310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Good: subjective, but we take the Times Higher Education (THE) 2020 World University Rankings list as our measure of a university’s relative strength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Education: formal schooling at an undergraduate institution</a:t>
            </a:r>
            <a:br>
              <a:rPr lang="en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Notability: being included in the </a:t>
            </a:r>
            <a:r>
              <a:rPr i="1" lang="en"/>
              <a:t>Brief History of Human Time</a:t>
            </a:r>
            <a:r>
              <a:rPr lang="en"/>
              <a:t> database</a:t>
            </a: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7275" y="1654850"/>
            <a:ext cx="2815025" cy="14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Time: Persons Born 1940-1960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Justification: More pragmatic, More historically appropriate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University became more widespread, less elitist, and more secular in the 19th century, consequently any type of analysis should not occur before this period [1]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Most existing ranking systems were created in the 20th century [2]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Record keeping became more standardized and organized in the 20th century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Want to maximize the sample size of educated individuals and university attendance grew dramatically from the 60s - 80s [3]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University became increasingly inclusive in these decades to include more students from marginalized groups [4]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Sector: Higher Education of Any Field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Any degree-granting program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examining if attending a “better” institution can affect one’s notability, thus all levels are considered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Alumni will enter a variety of fields, so all sectors will be considered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 rotWithShape="1">
          <a:blip r:embed="rId3">
            <a:alphaModFix/>
          </a:blip>
          <a:srcRect b="33906" l="18223" r="19603" t="33607"/>
          <a:stretch/>
        </p:blipFill>
        <p:spPr>
          <a:xfrm>
            <a:off x="6343650" y="3479449"/>
            <a:ext cx="1579125" cy="82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 rotWithShape="1">
          <a:blip r:embed="rId3">
            <a:alphaModFix/>
          </a:blip>
          <a:srcRect b="33906" l="18223" r="19603" t="33607"/>
          <a:stretch/>
        </p:blipFill>
        <p:spPr>
          <a:xfrm rot="1687997">
            <a:off x="891801" y="3996923"/>
            <a:ext cx="930525" cy="48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3">
            <a:alphaModFix/>
          </a:blip>
          <a:srcRect b="33906" l="18223" r="19603" t="33607"/>
          <a:stretch/>
        </p:blipFill>
        <p:spPr>
          <a:xfrm rot="-2700072">
            <a:off x="3295356" y="3122708"/>
            <a:ext cx="636770" cy="3327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7"/>
          <p:cNvPicPr preferRelativeResize="0"/>
          <p:nvPr/>
        </p:nvPicPr>
        <p:blipFill rotWithShape="1">
          <a:blip r:embed="rId3">
            <a:alphaModFix/>
          </a:blip>
          <a:srcRect b="33906" l="18223" r="19603" t="33607"/>
          <a:stretch/>
        </p:blipFill>
        <p:spPr>
          <a:xfrm flipH="1" rot="2700124">
            <a:off x="7671777" y="491371"/>
            <a:ext cx="441521" cy="2307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 rotWithShape="1">
          <a:blip r:embed="rId3">
            <a:alphaModFix/>
          </a:blip>
          <a:srcRect b="33906" l="18223" r="19603" t="33607"/>
          <a:stretch/>
        </p:blipFill>
        <p:spPr>
          <a:xfrm rot="-9842147">
            <a:off x="3628833" y="2834184"/>
            <a:ext cx="412404" cy="2154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Place: Worldwide 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Alumni can come from any country, and can work in any country (theoretically)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Prestigious universities exist all over the world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recognize that most are clustered in the West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0550" y="2830525"/>
            <a:ext cx="1738350" cy="173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 Notables, Universities, Almae Matres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19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we used: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/>
              <a:t>Brief History of Human Time</a:t>
            </a:r>
            <a:r>
              <a:rPr lang="en"/>
              <a:t> database of notable people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2020 university rankings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Education (alma maters) of people in that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Scraped from Wikidata/Wikipedia and added to the notable people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Ages of each university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3144475"/>
            <a:ext cx="8520600" cy="19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How we used the data: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 statistics (gender, areas of attachment, etc.)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Linear regression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x: THE 2020 World University Ranking of university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y: ln(average rank of notables from university × number of notables from university ÷ age of university)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b="0" l="42481" r="5615" t="15211"/>
          <a:stretch/>
        </p:blipFill>
        <p:spPr>
          <a:xfrm>
            <a:off x="6707950" y="3037325"/>
            <a:ext cx="1315075" cy="117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 and Biases</a:t>
            </a:r>
            <a:endParaRPr/>
          </a:p>
        </p:txBody>
      </p:sp>
      <p:sp>
        <p:nvSpPr>
          <p:cNvPr id="106" name="Google Shape;106;p20"/>
          <p:cNvSpPr txBox="1"/>
          <p:nvPr>
            <p:ph idx="1" type="body"/>
          </p:nvPr>
        </p:nvSpPr>
        <p:spPr>
          <a:xfrm>
            <a:off x="311700" y="1152475"/>
            <a:ext cx="8520600" cy="10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2020 World University Rankings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THE rankings have been criticised for undervaluing non-science and non-English universities</a:t>
            </a:r>
            <a:endParaRPr/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2283625"/>
            <a:ext cx="8520600" cy="24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notable university graduates may not have their alma mater listed on their Wikipedia page. To maintain consistency and minimise guesswork, these people will have to be excluded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Potential for using sources other than Wikipedia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Some persons may have become notable before attending a university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Troubles</a:t>
            </a:r>
            <a:endParaRPr/>
          </a:p>
        </p:txBody>
      </p:sp>
      <p:sp>
        <p:nvSpPr>
          <p:cNvPr id="113" name="Google Shape;113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Phrasing inconsistencies (“MIT” vs “</a:t>
            </a:r>
            <a:r>
              <a:rPr lang="en"/>
              <a:t>Massachusetts</a:t>
            </a:r>
            <a:r>
              <a:rPr lang="en"/>
              <a:t> Institute of Technology”)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Notable universities with several colleges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Oxford, Cambridge, etc.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Fuzzy rankings beyond a certain point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Ex.: 201-250 as one ranking rather than fifty different rankings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